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1" autoAdjust="0"/>
    <p:restoredTop sz="94660"/>
  </p:normalViewPr>
  <p:slideViewPr>
    <p:cSldViewPr snapToGrid="0">
      <p:cViewPr varScale="1">
        <p:scale>
          <a:sx n="53" d="100"/>
          <a:sy n="53" d="100"/>
        </p:scale>
        <p:origin x="1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2" Type="http://schemas.openxmlformats.org/officeDocument/2006/relationships/tableStyles" Target="tableStyles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PhAnim="0" showMasterSp="0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关系图"/>
          <p:cNvPicPr>
            <a:picLocks noChangeAspect="1"/>
          </p:cNvPicPr>
          <p:nvPr/>
        </p:nvPicPr>
        <p:blipFill>
          <a:blip r:embed="rId2"/>
          <a:srcRect r="2528" b="10909"/>
          <a:stretch>
            <a:fillRect/>
          </a:stretch>
        </p:blipFill>
        <p:spPr>
          <a:xfrm>
            <a:off x="239184" y="692150"/>
            <a:ext cx="11885083" cy="611028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2117" y="549275"/>
            <a:ext cx="12192000" cy="1511300"/>
          </a:xfrm>
          <a:prstGeom prst="rect">
            <a:avLst/>
          </a:prstGeom>
          <a:gradFill rotWithShape="0">
            <a:gsLst>
              <a:gs pos="0">
                <a:schemeClr val="bg2">
                  <a:gamma/>
                  <a:tint val="0"/>
                  <a:invGamma/>
                </a:schemeClr>
              </a:gs>
              <a:gs pos="100000">
                <a:schemeClr val="bg2">
                  <a:alpha val="53999"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2051" name="Rectangle 3"/>
          <p:cNvSpPr>
            <a:spLocks noChangeArrowheads="1"/>
          </p:cNvSpPr>
          <p:nvPr>
            <p:ph type="subTitle" idx="1"/>
          </p:nvPr>
        </p:nvSpPr>
        <p:spPr>
          <a:xfrm>
            <a:off x="2544233" y="2492375"/>
            <a:ext cx="7393517" cy="1222375"/>
          </a:xfrm>
        </p:spPr>
        <p:txBody>
          <a:bodyPr anchor="ctr"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en-US" altLang="zh-CN" noProof="0" smtClean="0"/>
          </a:p>
        </p:txBody>
      </p:sp>
      <p:sp>
        <p:nvSpPr>
          <p:cNvPr id="2056" name="Rectangle 8"/>
          <p:cNvSpPr>
            <a:spLocks noChangeArrowheads="1"/>
          </p:cNvSpPr>
          <p:nvPr>
            <p:ph type="ctrTitle"/>
          </p:nvPr>
        </p:nvSpPr>
        <p:spPr>
          <a:xfrm>
            <a:off x="1007533" y="620713"/>
            <a:ext cx="10363200" cy="1470025"/>
          </a:xfrm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en-US" altLang="zh-CN" noProof="0" smtClean="0"/>
          </a:p>
        </p:txBody>
      </p:sp>
      <p:sp>
        <p:nvSpPr>
          <p:cNvPr id="11" name="Rectangle 4"/>
          <p:cNvSpPr>
            <a:spLocks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12" name="Rectangle 5"/>
          <p:cNvSpPr>
            <a:spLocks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3" name="Rectangle 6"/>
          <p:cNvSpPr>
            <a:spLocks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ldLvl="0" animBg="1"/>
    </p:bldLst>
  </p:timing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dissolve/>
      </p:transition>
    </mc:Choice>
    <mc:Fallback>
      <p:transition spd="slow">
        <p:dissolve/>
      </p:transition>
    </mc:Fallback>
  </mc:AlternateContent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dissolve/>
      </p:transition>
    </mc:Choice>
    <mc:Fallback>
      <p:transition spd="slow">
        <p:dissolve/>
      </p:transition>
    </mc:Fallback>
  </mc:AlternateContent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dissolve/>
      </p:transition>
    </mc:Choice>
    <mc:Fallback>
      <p:transition spd="slow">
        <p:dissolve/>
      </p:transition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3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dissolve/>
      </p:transition>
    </mc:Choice>
    <mc:Fallback>
      <p:transition spd="slow">
        <p:dissolve/>
      </p:transition>
    </mc:Fallback>
  </mc:AlternateContent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dissolve/>
      </p:transition>
    </mc:Choice>
    <mc:Fallback>
      <p:transition spd="slow">
        <p:dissolve/>
      </p:transition>
    </mc:Fallback>
  </mc:AlternateContent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7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7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dissolve/>
      </p:transition>
    </mc:Choice>
    <mc:Fallback>
      <p:transition spd="slow">
        <p:dissolve/>
      </p:transition>
    </mc:Fallback>
  </mc:AlternateContent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dissolve/>
      </p:transition>
    </mc:Choice>
    <mc:Fallback>
      <p:transition spd="slow">
        <p:dissolve/>
      </p:transition>
    </mc:Fallback>
  </mc:AlternateContent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dissolve/>
      </p:transition>
    </mc:Choice>
    <mc:Fallback>
      <p:transition spd="slow">
        <p:dissolve/>
      </p:transition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7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dissolve/>
      </p:transition>
    </mc:Choice>
    <mc:Fallback>
      <p:transition spd="slow">
        <p:dissolve/>
      </p:transition>
    </mc:Fallback>
  </mc:AlternateContent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5"/>
            <a:ext cx="6172200" cy="4873625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7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dissolve/>
      </p:transition>
    </mc:Choice>
    <mc:Fallback>
      <p:transition spd="slow">
        <p:dissolve/>
      </p:transition>
    </mc:Fallback>
  </mc:AlternateContent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2117" y="333375"/>
            <a:ext cx="12192000" cy="1009650"/>
          </a:xfrm>
          <a:prstGeom prst="rect">
            <a:avLst/>
          </a:prstGeom>
          <a:gradFill rotWithShape="0">
            <a:gsLst>
              <a:gs pos="0">
                <a:schemeClr val="bg2">
                  <a:gamma/>
                  <a:tint val="0"/>
                  <a:invGamma/>
                </a:schemeClr>
              </a:gs>
              <a:gs pos="100000">
                <a:schemeClr val="bg2">
                  <a:alpha val="53999"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pic>
        <p:nvPicPr>
          <p:cNvPr id="1027" name="Picture 3" descr="关系图"/>
          <p:cNvPicPr>
            <a:picLocks noChangeAspect="1"/>
          </p:cNvPicPr>
          <p:nvPr/>
        </p:nvPicPr>
        <p:blipFill>
          <a:blip r:embed="rId12"/>
          <a:srcRect t="1094" r="8122" b="13318"/>
          <a:stretch>
            <a:fillRect/>
          </a:stretch>
        </p:blipFill>
        <p:spPr>
          <a:xfrm>
            <a:off x="7730067" y="4438650"/>
            <a:ext cx="4453467" cy="23336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8" name="Rectangle 4"/>
          <p:cNvSpPr/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en-US" altLang="zh-CN" dirty="0"/>
              <a:t>Click to edit Master title style</a:t>
            </a:r>
            <a:endParaRPr lang="en-US" altLang="zh-CN" dirty="0"/>
          </a:p>
        </p:txBody>
      </p:sp>
      <p:sp>
        <p:nvSpPr>
          <p:cNvPr id="1029" name="Rectangle 5"/>
          <p:cNvSpPr/>
          <p:nvPr>
            <p:ph type="body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en-US" altLang="zh-CN" dirty="0"/>
              <a:t>Click to edit Master text styles</a:t>
            </a:r>
            <a:endParaRPr lang="en-US" altLang="zh-CN" dirty="0"/>
          </a:p>
          <a:p>
            <a:pPr lvl="1"/>
            <a:r>
              <a:rPr lang="en-US" altLang="zh-CN" dirty="0"/>
              <a:t>Second level</a:t>
            </a:r>
            <a:endParaRPr lang="en-US" altLang="zh-CN" dirty="0"/>
          </a:p>
          <a:p>
            <a:pPr lvl="2"/>
            <a:r>
              <a:rPr lang="en-US" altLang="zh-CN" dirty="0"/>
              <a:t>Third level</a:t>
            </a:r>
            <a:endParaRPr lang="en-US" altLang="zh-CN" dirty="0"/>
          </a:p>
          <a:p>
            <a:pPr lvl="3"/>
            <a:r>
              <a:rPr lang="en-US" altLang="zh-CN" dirty="0"/>
              <a:t>Fourth level</a:t>
            </a:r>
            <a:endParaRPr lang="en-US" altLang="zh-CN" dirty="0"/>
          </a:p>
          <a:p>
            <a:pPr lvl="4"/>
            <a:r>
              <a:rPr lang="en-US" altLang="zh-CN" dirty="0"/>
              <a:t>Fifth level</a:t>
            </a:r>
            <a:endParaRPr lang="en-US" altLang="zh-CN" dirty="0"/>
          </a:p>
        </p:txBody>
      </p:sp>
      <p:sp>
        <p:nvSpPr>
          <p:cNvPr id="1030" name="Rectangle 6"/>
          <p:cNvSpPr>
            <a:spLocks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2" name="Rectangle 8"/>
          <p:cNvSpPr>
            <a:spLocks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 bldLvl="0" animBg="1"/>
      <p:bldP spid="1028" grpId="0" bldLvl="0"/>
    </p:bldLst>
  </p:timing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SimSun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SimSun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SimSun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SimSun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SimSun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SimSun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SimSun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SimSun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6.jpeg"/><Relationship Id="rId1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680"/>
            <a:ext cx="9144000" cy="441325"/>
          </a:xfrm>
        </p:spPr>
        <p:txBody>
          <a:bodyPr>
            <a:noAutofit/>
          </a:bodyPr>
          <a:lstStyle/>
          <a:p>
            <a:r>
              <a:rPr lang="en-US" sz="2400" dirty="0"/>
              <a:t>Thứ năm ngày 20 tháng 5 năm 2021</a:t>
            </a: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134870"/>
            <a:ext cx="9144000" cy="1431925"/>
          </a:xfrm>
        </p:spPr>
        <p:txBody>
          <a:bodyPr/>
          <a:lstStyle/>
          <a:p>
            <a:r>
              <a:rPr lang="en-US" b="1"/>
              <a:t>      </a:t>
            </a:r>
            <a:r>
              <a:rPr lang="en-US" b="1" u="sng"/>
              <a:t>Toán</a:t>
            </a:r>
            <a:endParaRPr lang="en-US" b="1" u="sng"/>
          </a:p>
          <a:p>
            <a:r>
              <a:rPr lang="en-US" sz="6000" b="1">
                <a:solidFill>
                  <a:srgbClr val="FF0000"/>
                </a:solidFill>
              </a:rPr>
              <a:t>ÔN TẬP</a:t>
            </a:r>
            <a:endParaRPr lang="en-US" sz="6000" b="1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838200" y="365125"/>
                <a:ext cx="10515600" cy="1460500"/>
              </a:xfrm>
            </p:spPr>
            <p:txBody>
              <a:bodyPr>
                <a:normAutofit/>
              </a:bodyPr>
              <a:p>
                <a:r>
                  <a:rPr lang="en-US" sz="4000">
                    <a:solidFill>
                      <a:srgbClr val="FFC000"/>
                    </a:solidFill>
                    <a:latin typeface="Times New Roman" panose="02020603050405020304" charset="0"/>
                    <a:cs typeface="Times New Roman" panose="02020603050405020304" charset="0"/>
                  </a:rPr>
                  <a:t>Bài 1 : phân số bằng nhau của phân số: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>
                            <a:solidFill>
                              <a:srgbClr val="FFC000"/>
                            </a:solidFill>
                            <a:latin typeface="Cambria Math" panose="02040503050406030204" charset="0"/>
                            <a:cs typeface="Cambria Math" panose="02040503050406030204" charset="0"/>
                          </a:rPr>
                        </m:ctrlPr>
                      </m:fPr>
                      <m:num>
                        <m:r>
                          <a:rPr lang="en-US" sz="4000" i="1">
                            <a:solidFill>
                              <a:srgbClr val="FFC000"/>
                            </a:solidFill>
                            <a:latin typeface="Cambria Math" panose="02040503050406030204" charset="0"/>
                            <a:cs typeface="Cambria Math" panose="02040503050406030204" charset="0"/>
                          </a:rPr>
                          <m:t>2</m:t>
                        </m:r>
                      </m:num>
                      <m:den>
                        <m:r>
                          <a:rPr lang="en-US" sz="4000" i="1">
                            <a:solidFill>
                              <a:srgbClr val="FFC000"/>
                            </a:solidFill>
                            <a:latin typeface="Cambria Math" panose="02040503050406030204" charset="0"/>
                            <a:cs typeface="Cambria Math" panose="02040503050406030204" charset="0"/>
                          </a:rPr>
                          <m:t>3</m:t>
                        </m:r>
                      </m:den>
                    </m:f>
                  </m:oMath>
                </a14:m>
                <a:endParaRPr lang="en-US" sz="4000" i="1">
                  <a:solidFill>
                    <a:srgbClr val="FFC000"/>
                  </a:solidFill>
                  <a:latin typeface="Cambria Math" panose="02040503050406030204" charset="0"/>
                  <a:cs typeface="Cambria Math" panose="02040503050406030204" charset="0"/>
                </a:endParaRPr>
              </a:p>
            </p:txBody>
          </p:sp>
        </mc:Choice>
        <mc:Fallback>
          <p:sp>
            <p:nvSpPr>
              <p:cNvPr id="2" name="Title 1"/>
              <p:cNvSpPr>
                <a:spLocks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838200" y="365125"/>
                <a:ext cx="10515600" cy="1460500"/>
              </a:xfrm>
              <a:blipFill rotWithShape="1">
                <a:blip r:embed="rId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09600" y="2375535"/>
                <a:ext cx="10972800" cy="3752215"/>
              </a:xfrm>
            </p:spPr>
            <p:txBody>
              <a:bodyPr/>
              <a:p>
                <a:r>
                  <a:rPr lang="en-US">
                    <a:gradFill>
                      <a:gsLst>
                        <a:gs pos="0">
                          <a:srgbClr val="14CD68"/>
                        </a:gs>
                        <a:gs pos="100000">
                          <a:srgbClr val="035C7D"/>
                        </a:gs>
                      </a:gsLst>
                      <a:lin scaled="0"/>
                    </a:gradFill>
                    <a:latin typeface="Cambria Math" panose="02040503050406030204" charset="0"/>
                    <a:cs typeface="Cambria Math" panose="02040503050406030204" charset="0"/>
                  </a:rPr>
                  <a:t>a/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i="1">
                            <a:gradFill>
                              <a:gsLst>
                                <a:gs pos="0">
                                  <a:srgbClr val="14CD68"/>
                                </a:gs>
                                <a:gs pos="100000">
                                  <a:srgbClr val="035C7D"/>
                                </a:gs>
                              </a:gsLst>
                              <a:lin scaled="0"/>
                            </a:gradFill>
                            <a:latin typeface="Cambria Math" panose="02040503050406030204" charset="0"/>
                            <a:cs typeface="Cambria Math" panose="02040503050406030204" charset="0"/>
                          </a:rPr>
                        </m:ctrlPr>
                      </m:fPr>
                      <m:num>
                        <m:r>
                          <a:rPr lang="en-US" sz="4400" i="1">
                            <a:gradFill>
                              <a:gsLst>
                                <a:gs pos="0">
                                  <a:srgbClr val="14CD68"/>
                                </a:gs>
                                <a:gs pos="100000">
                                  <a:srgbClr val="035C7D"/>
                                </a:gs>
                              </a:gsLst>
                              <a:lin scaled="0"/>
                            </a:gradFill>
                            <a:latin typeface="Cambria Math" panose="02040503050406030204" charset="0"/>
                            <a:cs typeface="Cambria Math" panose="02040503050406030204" charset="0"/>
                          </a:rPr>
                          <m:t>18</m:t>
                        </m:r>
                      </m:num>
                      <m:den>
                        <m:r>
                          <a:rPr lang="en-US" sz="4400" i="1">
                            <a:gradFill>
                              <a:gsLst>
                                <a:gs pos="0">
                                  <a:srgbClr val="14CD68"/>
                                </a:gs>
                                <a:gs pos="100000">
                                  <a:srgbClr val="035C7D"/>
                                </a:gs>
                              </a:gsLst>
                              <a:lin scaled="0"/>
                            </a:gradFill>
                            <a:latin typeface="Cambria Math" panose="02040503050406030204" charset="0"/>
                            <a:cs typeface="Cambria Math" panose="02040503050406030204" charset="0"/>
                          </a:rPr>
                          <m:t>12</m:t>
                        </m:r>
                      </m:den>
                    </m:f>
                  </m:oMath>
                </a14:m>
                <a:r>
                  <a:rPr lang="en-US" sz="4400">
                    <a:gradFill>
                      <a:gsLst>
                        <a:gs pos="0">
                          <a:srgbClr val="14CD68"/>
                        </a:gs>
                        <a:gs pos="100000">
                          <a:srgbClr val="035C7D"/>
                        </a:gs>
                      </a:gsLst>
                      <a:lin scaled="0"/>
                    </a:gradFill>
                  </a:rPr>
                  <a:t>	</a:t>
                </a:r>
                <a:r>
                  <a:rPr lang="en-US">
                    <a:gradFill>
                      <a:gsLst>
                        <a:gs pos="0">
                          <a:srgbClr val="14CD68"/>
                        </a:gs>
                        <a:gs pos="100000">
                          <a:srgbClr val="035C7D"/>
                        </a:gs>
                      </a:gsLst>
                      <a:lin scaled="0"/>
                    </a:gradFill>
                  </a:rPr>
                  <a:t>	b/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>
                            <a:gradFill>
                              <a:gsLst>
                                <a:gs pos="0">
                                  <a:srgbClr val="14CD68"/>
                                </a:gs>
                                <a:gs pos="100000">
                                  <a:srgbClr val="035C7D"/>
                                </a:gs>
                              </a:gsLst>
                              <a:lin scaled="0"/>
                            </a:gradFill>
                            <a:latin typeface="Cambria Math" panose="02040503050406030204" charset="0"/>
                            <a:cs typeface="Cambria Math" panose="02040503050406030204" charset="0"/>
                          </a:rPr>
                        </m:ctrlPr>
                      </m:fPr>
                      <m:num>
                        <m:r>
                          <a:rPr lang="en-US" sz="3600" i="1">
                            <a:gradFill>
                              <a:gsLst>
                                <a:gs pos="0">
                                  <a:srgbClr val="14CD68"/>
                                </a:gs>
                                <a:gs pos="100000">
                                  <a:srgbClr val="035C7D"/>
                                </a:gs>
                              </a:gsLst>
                              <a:lin scaled="0"/>
                            </a:gradFill>
                            <a:latin typeface="Cambria Math" panose="02040503050406030204" charset="0"/>
                            <a:cs typeface="Cambria Math" panose="02040503050406030204" charset="0"/>
                          </a:rPr>
                          <m:t>9</m:t>
                        </m:r>
                      </m:num>
                      <m:den>
                        <m:r>
                          <a:rPr lang="en-US" sz="3600" i="1">
                            <a:gradFill>
                              <a:gsLst>
                                <a:gs pos="0">
                                  <a:srgbClr val="14CD68"/>
                                </a:gs>
                                <a:gs pos="100000">
                                  <a:srgbClr val="035C7D"/>
                                </a:gs>
                              </a:gsLst>
                              <a:lin scaled="0"/>
                            </a:gradFill>
                            <a:latin typeface="Cambria Math" panose="02040503050406030204" charset="0"/>
                            <a:cs typeface="Cambria Math" panose="02040503050406030204" charset="0"/>
                          </a:rPr>
                          <m:t>18</m:t>
                        </m:r>
                      </m:den>
                    </m:f>
                  </m:oMath>
                </a14:m>
                <a:r>
                  <a:rPr lang="en-US" sz="3600">
                    <a:gradFill>
                      <a:gsLst>
                        <a:gs pos="0">
                          <a:srgbClr val="14CD68"/>
                        </a:gs>
                        <a:gs pos="100000">
                          <a:srgbClr val="035C7D"/>
                        </a:gs>
                      </a:gsLst>
                      <a:lin scaled="0"/>
                    </a:gradFill>
                  </a:rPr>
                  <a:t>			c/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>
                            <a:gradFill>
                              <a:gsLst>
                                <a:gs pos="0">
                                  <a:srgbClr val="14CD68"/>
                                </a:gs>
                                <a:gs pos="100000">
                                  <a:srgbClr val="035C7D"/>
                                </a:gs>
                              </a:gsLst>
                              <a:lin scaled="0"/>
                            </a:gradFill>
                            <a:latin typeface="Cambria Math" panose="02040503050406030204" charset="0"/>
                            <a:cs typeface="Cambria Math" panose="02040503050406030204" charset="0"/>
                          </a:rPr>
                        </m:ctrlPr>
                      </m:fPr>
                      <m:num>
                        <m:r>
                          <a:rPr lang="en-US" sz="3600" i="1">
                            <a:gradFill>
                              <a:gsLst>
                                <a:gs pos="0">
                                  <a:srgbClr val="14CD68"/>
                                </a:gs>
                                <a:gs pos="100000">
                                  <a:srgbClr val="035C7D"/>
                                </a:gs>
                              </a:gsLst>
                              <a:lin scaled="0"/>
                            </a:gradFill>
                            <a:latin typeface="Cambria Math" panose="02040503050406030204" charset="0"/>
                            <a:cs typeface="Cambria Math" panose="02040503050406030204" charset="0"/>
                          </a:rPr>
                          <m:t>6</m:t>
                        </m:r>
                      </m:num>
                      <m:den>
                        <m:r>
                          <a:rPr lang="en-US" sz="3600" i="1">
                            <a:gradFill>
                              <a:gsLst>
                                <a:gs pos="0">
                                  <a:srgbClr val="14CD68"/>
                                </a:gs>
                                <a:gs pos="100000">
                                  <a:srgbClr val="035C7D"/>
                                </a:gs>
                              </a:gsLst>
                              <a:lin scaled="0"/>
                            </a:gradFill>
                            <a:latin typeface="Cambria Math" panose="02040503050406030204" charset="0"/>
                            <a:cs typeface="Cambria Math" panose="02040503050406030204" charset="0"/>
                          </a:rPr>
                          <m:t>18</m:t>
                        </m:r>
                      </m:den>
                    </m:f>
                  </m:oMath>
                </a14:m>
                <a:r>
                  <a:rPr lang="en-US" sz="3600">
                    <a:gradFill>
                      <a:gsLst>
                        <a:gs pos="0">
                          <a:srgbClr val="14CD68"/>
                        </a:gs>
                        <a:gs pos="100000">
                          <a:srgbClr val="035C7D"/>
                        </a:gs>
                      </a:gsLst>
                      <a:lin scaled="0"/>
                    </a:gradFill>
                    <a:sym typeface="+mn-ea"/>
                  </a:rPr>
                  <a:t>			d/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>
                            <a:gradFill>
                              <a:gsLst>
                                <a:gs pos="0">
                                  <a:srgbClr val="14CD68"/>
                                </a:gs>
                                <a:gs pos="100000">
                                  <a:srgbClr val="035C7D"/>
                                </a:gs>
                              </a:gsLst>
                              <a:lin scaled="0"/>
                            </a:gradFill>
                            <a:latin typeface="Cambria Math" panose="02040503050406030204" charset="0"/>
                            <a:cs typeface="Cambria Math" panose="02040503050406030204" charset="0"/>
                          </a:rPr>
                        </m:ctrlPr>
                      </m:fPr>
                      <m:num>
                        <m:r>
                          <a:rPr lang="en-US" sz="3600" i="1">
                            <a:gradFill>
                              <a:gsLst>
                                <a:gs pos="0">
                                  <a:srgbClr val="14CD68"/>
                                </a:gs>
                                <a:gs pos="100000">
                                  <a:srgbClr val="035C7D"/>
                                </a:gs>
                              </a:gsLst>
                              <a:lin scaled="0"/>
                            </a:gradFill>
                            <a:latin typeface="Cambria Math" panose="02040503050406030204" charset="0"/>
                            <a:cs typeface="Cambria Math" panose="02040503050406030204" charset="0"/>
                          </a:rPr>
                          <m:t>18</m:t>
                        </m:r>
                      </m:num>
                      <m:den>
                        <m:r>
                          <a:rPr lang="en-US" sz="3600" i="1">
                            <a:gradFill>
                              <a:gsLst>
                                <a:gs pos="0">
                                  <a:srgbClr val="14CD68"/>
                                </a:gs>
                                <a:gs pos="100000">
                                  <a:srgbClr val="035C7D"/>
                                </a:gs>
                              </a:gsLst>
                              <a:lin scaled="0"/>
                            </a:gradFill>
                            <a:latin typeface="Cambria Math" panose="02040503050406030204" charset="0"/>
                            <a:cs typeface="Cambria Math" panose="02040503050406030204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en-US" sz="3600">
                    <a:gradFill>
                      <a:gsLst>
                        <a:gs pos="0">
                          <a:srgbClr val="14CD68"/>
                        </a:gs>
                        <a:gs pos="100000">
                          <a:srgbClr val="035C7D"/>
                        </a:gs>
                      </a:gsLst>
                      <a:lin scaled="0"/>
                    </a:gradFill>
                    <a:sym typeface="+mn-ea"/>
                  </a:rPr>
                  <a:t>	</a:t>
                </a:r>
                <a:r>
                  <a:rPr lang="en-US" sz="3600"/>
                  <a:t>	</a:t>
                </a:r>
                <a:endParaRPr lang="en-US" sz="3600"/>
              </a:p>
            </p:txBody>
          </p:sp>
        </mc:Choice>
        <mc:Fallback>
          <p:sp>
            <p:nvSpPr>
              <p:cNvPr id="3" name="Content Placeholder 2"/>
              <p:cNvSpPr>
                <a:spLocks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09600" y="2375535"/>
                <a:ext cx="10972800" cy="3752215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609600" y="316230"/>
                <a:ext cx="11360785" cy="1101725"/>
              </a:xfrm>
            </p:spPr>
            <p:txBody>
              <a:bodyPr/>
              <a:p>
                <a:r>
                  <a:rPr lang="en-US">
                    <a:solidFill>
                      <a:srgbClr val="FF0000"/>
                    </a:solidFill>
                  </a:rPr>
                  <a:t>Bài 2 :Số thích hợp điền vào trống để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charset="0"/>
                            <a:cs typeface="Cambria Math" panose="02040503050406030204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charset="0"/>
                            <a:cs typeface="Cambria Math" panose="02040503050406030204" charset="0"/>
                          </a:rPr>
                          <m:t>9</m:t>
                        </m:r>
                      </m:num>
                      <m:den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charset="0"/>
                            <a:cs typeface="Cambria Math" panose="02040503050406030204" charset="0"/>
                          </a:rPr>
                          <m:t>15</m:t>
                        </m:r>
                      </m:den>
                    </m:f>
                  </m:oMath>
                </a14:m>
                <a:r>
                  <a:rPr lang="en-US">
                    <a:solidFill>
                      <a:srgbClr val="FF0000"/>
                    </a:solidFill>
                  </a:rPr>
                  <a:t> 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charset="0"/>
                            <a:cs typeface="Cambria Math" panose="02040503050406030204" charset="0"/>
                          </a:rPr>
                        </m:ctrlPr>
                      </m:fPr>
                      <m:num/>
                      <m:den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charset="0"/>
                            <a:cs typeface="Cambria Math" panose="02040503050406030204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   </a:t>
                </a:r>
                <a:endParaRPr lang="en-US">
                  <a:solidFill>
                    <a:schemeClr val="accent1">
                      <a:lumMod val="60000"/>
                      <a:lumOff val="40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2" name="Title 1"/>
              <p:cNvSpPr>
                <a:spLocks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609600" y="316230"/>
                <a:ext cx="11360785" cy="1101725"/>
              </a:xfrm>
              <a:blipFill rotWithShape="1">
                <a:blip r:embed="rId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193290"/>
            <a:ext cx="10972800" cy="3934460"/>
          </a:xfrm>
        </p:spPr>
        <p:txBody>
          <a:bodyPr/>
          <a:p>
            <a:r>
              <a:rPr lang="en-US" sz="3200">
                <a:solidFill>
                  <a:srgbClr val="FF0000"/>
                </a:solidFill>
              </a:rPr>
              <a:t> a/. 5                  	b/4            	c/.3             	d/. 2</a:t>
            </a:r>
            <a:endParaRPr lang="en-US" sz="3200">
              <a:solidFill>
                <a:srgbClr val="FF0000"/>
              </a:solidFill>
            </a:endParaRPr>
          </a:p>
        </p:txBody>
      </p:sp>
      <p:sp>
        <p:nvSpPr>
          <p:cNvPr id="4" name="Rectangles 3"/>
          <p:cNvSpPr/>
          <p:nvPr/>
        </p:nvSpPr>
        <p:spPr>
          <a:xfrm>
            <a:off x="11582400" y="468630"/>
            <a:ext cx="323215" cy="3390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US"/>
          </a:p>
        </p:txBody>
      </p:sp>
      <p:graphicFrame>
        <p:nvGraphicFramePr>
          <p:cNvPr id="10" name="Table 9"/>
          <p:cNvGraphicFramePr/>
          <p:nvPr/>
        </p:nvGraphicFramePr>
        <p:xfrm>
          <a:off x="1698625" y="2367915"/>
          <a:ext cx="9032240" cy="35953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30900"/>
                <a:gridCol w="3101340"/>
              </a:tblGrid>
              <a:tr h="359537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3600" b="0">
                          <a:solidFill>
                            <a:srgbClr val="FF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Bài 3: Cho hình thoi  có  hai đường chéo 12cm và 6 cm. ( Như hình vẽ). Diện tích hình thoi là : </a:t>
                      </a:r>
                      <a:endParaRPr lang="en-US" sz="3600" b="0">
                        <a:solidFill>
                          <a:srgbClr val="FF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sz="10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1" name="Picture 10"/>
          <p:cNvPicPr/>
          <p:nvPr/>
        </p:nvPicPr>
        <p:blipFill>
          <a:blip r:embed="rId1"/>
          <a:stretch>
            <a:fillRect/>
          </a:stretch>
        </p:blipFill>
        <p:spPr>
          <a:xfrm>
            <a:off x="3390900" y="3246120"/>
            <a:ext cx="2295525" cy="2571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2" name="Picture 11"/>
          <p:cNvPicPr/>
          <p:nvPr/>
        </p:nvPicPr>
        <p:blipFill>
          <a:blip r:embed="rId2"/>
          <a:stretch>
            <a:fillRect/>
          </a:stretch>
        </p:blipFill>
        <p:spPr>
          <a:xfrm>
            <a:off x="7199630" y="2269490"/>
            <a:ext cx="4612640" cy="185610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dissolve/>
      </p:transition>
    </mc:Choice>
    <mc:Fallback>
      <p:transition spd="slow">
        <p:dissolv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Bài 4 : tính</a:t>
            </a:r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p>
                <a:r>
                  <a:rPr lang="en-US" sz="3600"/>
                  <a:t>a)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>
                            <a:latin typeface="Cambria Math" panose="02040503050406030204" charset="0"/>
                            <a:cs typeface="Cambria Math" panose="02040503050406030204" charset="0"/>
                          </a:rPr>
                        </m:ctrlPr>
                      </m:fPr>
                      <m:num>
                        <m:r>
                          <a:rPr lang="en-US" sz="3600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5</m:t>
                        </m:r>
                      </m:num>
                      <m:den>
                        <m:r>
                          <a:rPr lang="en-US" sz="3600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3600"/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>
                            <a:latin typeface="Cambria Math" panose="02040503050406030204" charset="0"/>
                            <a:cs typeface="Cambria Math" panose="02040503050406030204" charset="0"/>
                          </a:rPr>
                        </m:ctrlPr>
                      </m:fPr>
                      <m:num>
                        <m:r>
                          <a:rPr lang="en-US" sz="3600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7</m:t>
                        </m:r>
                      </m:num>
                      <m:den>
                        <m:r>
                          <a:rPr lang="en-US" sz="3600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3600"/>
                  <a:t> =						b/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>
                            <a:latin typeface="Cambria Math" panose="02040503050406030204" charset="0"/>
                            <a:cs typeface="Cambria Math" panose="02040503050406030204" charset="0"/>
                          </a:rPr>
                        </m:ctrlPr>
                      </m:fPr>
                      <m:num>
                        <m:r>
                          <a:rPr lang="en-US" sz="3600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2</m:t>
                        </m:r>
                      </m:num>
                      <m:den>
                        <m:r>
                          <a:rPr lang="en-US" sz="3600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3600"/>
                  <a:t> 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>
                            <a:latin typeface="Cambria Math" panose="02040503050406030204" charset="0"/>
                            <a:cs typeface="Cambria Math" panose="02040503050406030204" charset="0"/>
                          </a:rPr>
                        </m:ctrlPr>
                      </m:fPr>
                      <m:num>
                        <m:r>
                          <a:rPr lang="en-US" sz="3600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3</m:t>
                        </m:r>
                      </m:num>
                      <m:den>
                        <m:r>
                          <a:rPr lang="en-US" sz="3600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3600"/>
                  <a:t> 		</a:t>
                </a:r>
                <a:endParaRPr lang="en-US" sz="3600"/>
              </a:p>
              <a:p>
                <a:endParaRPr lang="en-US" sz="3600"/>
              </a:p>
              <a:p>
                <a:r>
                  <a:rPr lang="en-US" sz="3600"/>
                  <a:t>c/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>
                            <a:latin typeface="Cambria Math" panose="02040503050406030204" charset="0"/>
                            <a:cs typeface="Cambria Math" panose="02040503050406030204" charset="0"/>
                          </a:rPr>
                        </m:ctrlPr>
                      </m:fPr>
                      <m:num>
                        <m:r>
                          <a:rPr lang="en-US" sz="3600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3</m:t>
                        </m:r>
                      </m:num>
                      <m:den>
                        <m:r>
                          <a:rPr lang="en-US" sz="3600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en-US" sz="3600"/>
                  <a:t> x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>
                            <a:latin typeface="Cambria Math" panose="02040503050406030204" charset="0"/>
                            <a:cs typeface="Cambria Math" panose="02040503050406030204" charset="0"/>
                          </a:rPr>
                        </m:ctrlPr>
                      </m:fPr>
                      <m:num>
                        <m:r>
                          <a:rPr lang="en-US" sz="3600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4</m:t>
                        </m:r>
                      </m:num>
                      <m:den>
                        <m:r>
                          <a:rPr lang="en-US" sz="3600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3600"/>
                  <a:t> 							d/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>
                            <a:latin typeface="Cambria Math" panose="02040503050406030204" charset="0"/>
                            <a:cs typeface="Cambria Math" panose="02040503050406030204" charset="0"/>
                          </a:rPr>
                        </m:ctrlPr>
                      </m:fPr>
                      <m:num>
                        <m:r>
                          <a:rPr lang="en-US" sz="3600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12</m:t>
                        </m:r>
                      </m:num>
                      <m:den>
                        <m:r>
                          <a:rPr lang="en-US" sz="3600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en-US" sz="3600"/>
                  <a:t> -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>
                            <a:latin typeface="Cambria Math" panose="02040503050406030204" charset="0"/>
                            <a:cs typeface="Cambria Math" panose="02040503050406030204" charset="0"/>
                          </a:rPr>
                        </m:ctrlPr>
                      </m:fPr>
                      <m:num>
                        <m:r>
                          <a:rPr lang="en-US" sz="3600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2</m:t>
                        </m:r>
                      </m:num>
                      <m:den>
                        <m:r>
                          <a:rPr lang="en-US" sz="3600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3</m:t>
                        </m:r>
                      </m:den>
                    </m:f>
                  </m:oMath>
                </a14:m>
                <a:endParaRPr lang="en-US" sz="3600"/>
              </a:p>
            </p:txBody>
          </p:sp>
        </mc:Choice>
        <mc:Fallback>
          <p:sp>
            <p:nvSpPr>
              <p:cNvPr id="3" name="Content Placeholder 2"/>
              <p:cNvSpPr>
                <a:spLocks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1"/>
                <a:stretch>
                  <a:fillRect b="7"/>
                </a:stretch>
              </a:blipFill>
            </p:spPr>
            <p:txBody>
              <a:bodyPr/>
              <a:lstStyle/>
              <a:p>
                <a:r>
                  <a:rPr lang="en-US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dissolve/>
      </p:transition>
    </mc:Choice>
    <mc:Fallback>
      <p:transition spd="slow">
        <p:dissolv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288925" y="252730"/>
                <a:ext cx="11549380" cy="2085340"/>
              </a:xfrm>
            </p:spPr>
            <p:txBody>
              <a:bodyPr>
                <a:normAutofit fontScale="90000"/>
              </a:bodyPr>
              <a:p>
                <a:r>
                  <a:rPr lang="en-US"/>
                  <a:t>Bài 3:   Một khu rừng hình bình hành có độ dài đáy là  50 km. Chiều cao bằng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charset="0"/>
                            <a:cs typeface="Cambria Math" panose="02040503050406030204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2</m:t>
                        </m:r>
                      </m:num>
                      <m:den>
                        <m:r>
                          <a:rPr lang="en-US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/>
                  <a:t>  độ dài đáy . Tính diện tích của khu rừng đó.</a:t>
                </a:r>
                <a:br>
                  <a:rPr lang="en-US"/>
                </a:br>
                <a:r>
                  <a:rPr lang="en-US"/>
                  <a:t>						Giải</a:t>
                </a:r>
                <a:endParaRPr lang="en-US"/>
              </a:p>
            </p:txBody>
          </p:sp>
        </mc:Choice>
        <mc:Fallback>
          <p:sp>
            <p:nvSpPr>
              <p:cNvPr id="2" name="Title 1"/>
              <p:cNvSpPr>
                <a:spLocks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288925" y="252730"/>
                <a:ext cx="11549380" cy="2085340"/>
              </a:xfrm>
              <a:blipFill rotWithShape="1">
                <a:blip r:embed="rId1"/>
                <a:stretch>
                  <a:fillRect t="-14677" b="-14738"/>
                </a:stretch>
              </a:blipFill>
            </p:spPr>
            <p:txBody>
              <a:bodyPr/>
              <a:lstStyle/>
              <a:p>
                <a:r>
                  <a:rPr lang="en-US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dissolve/>
      </p:transition>
    </mc:Choice>
    <mc:Fallback>
      <p:transition spd="slow">
        <p:dissolv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pPr algn="ctr"/>
            <a:r>
              <a:rPr lang="en-US" sz="5335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</a:rPr>
              <a:t>Bài ôn tập đến  đây là kết thúc. Chúc các em một ngày thật tốt lành .</a:t>
            </a:r>
            <a:endParaRPr lang="en-US" sz="5335">
              <a:gradFill>
                <a:gsLst>
                  <a:gs pos="0">
                    <a:srgbClr val="007BD3"/>
                  </a:gs>
                  <a:gs pos="100000">
                    <a:srgbClr val="034373"/>
                  </a:gs>
                </a:gsLst>
                <a:lin scaled="0"/>
              </a:gra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dissolve/>
      </p:transition>
    </mc:Choice>
    <mc:Fallback>
      <p:transition spd="slow">
        <p:dissolve/>
      </p:transition>
    </mc:Fallback>
  </mc:AlternateContent>
</p:sld>
</file>

<file path=ppt/theme/theme1.xml><?xml version="1.0" encoding="utf-8"?>
<a:theme xmlns:a="http://schemas.openxmlformats.org/drawingml/2006/main" name="Business Cooperate">
  <a:themeElements>
    <a:clrScheme name="Business Cooper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usiness Cooperate">
      <a:majorFont>
        <a:latin typeface="Arial"/>
        <a:ea typeface="SimSun"/>
        <a:cs typeface=""/>
      </a:majorFont>
      <a:minorFont>
        <a:latin typeface="Arial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lnDef>
  </a:objectDefaults>
  <a:extraClrSchemeLst>
    <a:extraClrScheme>
      <a:clrScheme name="Business Cooper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iness Cooper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iness Cooper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iness Cooper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iness Cooper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iness Cooper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siness Cooper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siness Cooper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siness Cooper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siness Cooper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siness Cooper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siness Cooper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679</Words>
  <Application>WPS Presentation</Application>
  <PresentationFormat>Widescreen</PresentationFormat>
  <Paragraphs>25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8" baseType="lpstr">
      <vt:lpstr>Arial</vt:lpstr>
      <vt:lpstr>SimSun</vt:lpstr>
      <vt:lpstr>Wingdings</vt:lpstr>
      <vt:lpstr>Calibri Light</vt:lpstr>
      <vt:lpstr>Calibri</vt:lpstr>
      <vt:lpstr>Microsoft YaHei</vt:lpstr>
      <vt:lpstr>Arial Unicode MS</vt:lpstr>
      <vt:lpstr>Malgun Gothic</vt:lpstr>
      <vt:lpstr>Times New Roman</vt:lpstr>
      <vt:lpstr>Cambria Math</vt:lpstr>
      <vt:lpstr>Business Cooperate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Thứ năm ngày 20 tháng 5 năm 2021</dc:title>
  <dc:creator/>
  <cp:lastModifiedBy>acer</cp:lastModifiedBy>
  <cp:revision>10</cp:revision>
  <dcterms:created xsi:type="dcterms:W3CDTF">2021-05-18T02:02:24Z</dcterms:created>
  <dcterms:modified xsi:type="dcterms:W3CDTF">2021-05-18T02:32:07Z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1033-11.2.0.10114</vt:lpwstr>
  </property>
</Properties>
</file>