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239184" y="692150"/>
            <a:ext cx="11885083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17" y="549275"/>
            <a:ext cx="12192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2544233" y="2492375"/>
            <a:ext cx="7393517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1007533" y="620713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17" y="333375"/>
            <a:ext cx="12192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7730067" y="4438650"/>
            <a:ext cx="4453467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441325"/>
          </a:xfrm>
        </p:spPr>
        <p:txBody>
          <a:bodyPr>
            <a:noAutofit/>
          </a:bodyPr>
          <a:lstStyle/>
          <a:p>
            <a:r>
              <a:rPr lang="en-US" sz="2400" dirty="0"/>
              <a:t>Thứ năm ngày 20 tháng 5 năm 2021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34870"/>
            <a:ext cx="9144000" cy="1431925"/>
          </a:xfrm>
        </p:spPr>
        <p:txBody>
          <a:bodyPr/>
          <a:lstStyle/>
          <a:p>
            <a:r>
              <a:rPr lang="en-US" b="1"/>
              <a:t>      </a:t>
            </a:r>
            <a:r>
              <a:rPr lang="en-US" b="1" u="sng"/>
              <a:t>Toán</a:t>
            </a:r>
            <a:endParaRPr lang="en-US" b="1" u="sng"/>
          </a:p>
          <a:p>
            <a:r>
              <a:rPr lang="en-US" sz="6000" b="1">
                <a:solidFill>
                  <a:srgbClr val="FF0000"/>
                </a:solidFill>
              </a:rPr>
              <a:t>ÔN TẬP</a:t>
            </a:r>
            <a:endParaRPr lang="en-US" sz="6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1460500"/>
              </a:xfrm>
            </p:spPr>
            <p:txBody>
              <a:bodyPr>
                <a:normAutofit/>
              </a:bodyPr>
              <a:p>
                <a:r>
                  <a:rPr lang="en-US" sz="4000">
                    <a:solidFill>
                      <a:srgbClr val="FFC000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Bài 1 : phân số bằng nhau của phân số: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C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FFC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FFC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000" i="1">
                  <a:solidFill>
                    <a:srgbClr val="FFC000"/>
                  </a:solidFill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460500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2375535"/>
                <a:ext cx="10972800" cy="3752215"/>
              </a:xfrm>
            </p:spPr>
            <p:txBody>
              <a:bodyPr/>
              <a:p>
                <a:r>
                  <a:rPr lang="en-US">
                    <a:gradFill>
                      <a:gsLst>
                        <a:gs pos="0">
                          <a:srgbClr val="14CD68"/>
                        </a:gs>
                        <a:gs pos="100000">
                          <a:srgbClr val="035C7D"/>
                        </a:gs>
                      </a:gsLst>
                      <a:lin scaled="0"/>
                    </a:gradFill>
                    <a:latin typeface="Cambria Math" panose="02040503050406030204" charset="0"/>
                    <a:cs typeface="Cambria Math" panose="02040503050406030204" charset="0"/>
                  </a:rPr>
                  <a:t>a/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44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18</m:t>
                        </m:r>
                      </m:num>
                      <m:den>
                        <m:r>
                          <a:rPr lang="en-US" sz="44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4400">
                    <a:gradFill>
                      <a:gsLst>
                        <a:gs pos="0">
                          <a:srgbClr val="14CD68"/>
                        </a:gs>
                        <a:gs pos="100000">
                          <a:srgbClr val="035C7D"/>
                        </a:gs>
                      </a:gsLst>
                      <a:lin scaled="0"/>
                    </a:gradFill>
                  </a:rPr>
                  <a:t>	</a:t>
                </a:r>
                <a:r>
                  <a:rPr lang="en-US">
                    <a:gradFill>
                      <a:gsLst>
                        <a:gs pos="0">
                          <a:srgbClr val="14CD68"/>
                        </a:gs>
                        <a:gs pos="100000">
                          <a:srgbClr val="035C7D"/>
                        </a:gs>
                      </a:gsLst>
                      <a:lin scaled="0"/>
                    </a:gradFill>
                  </a:rPr>
                  <a:t>	b/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9</m:t>
                        </m:r>
                      </m:num>
                      <m:den>
                        <m:r>
                          <a:rPr lang="en-US" sz="36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3600">
                    <a:gradFill>
                      <a:gsLst>
                        <a:gs pos="0">
                          <a:srgbClr val="14CD68"/>
                        </a:gs>
                        <a:gs pos="100000">
                          <a:srgbClr val="035C7D"/>
                        </a:gs>
                      </a:gsLst>
                      <a:lin scaled="0"/>
                    </a:gradFill>
                  </a:rPr>
                  <a:t>			c/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6</m:t>
                        </m:r>
                      </m:num>
                      <m:den>
                        <m:r>
                          <a:rPr lang="en-US" sz="36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3600">
                    <a:gradFill>
                      <a:gsLst>
                        <a:gs pos="0">
                          <a:srgbClr val="14CD68"/>
                        </a:gs>
                        <a:gs pos="100000">
                          <a:srgbClr val="035C7D"/>
                        </a:gs>
                      </a:gsLst>
                      <a:lin scaled="0"/>
                    </a:gradFill>
                    <a:sym typeface="+mn-ea"/>
                  </a:rPr>
                  <a:t>			d/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18</m:t>
                        </m:r>
                      </m:num>
                      <m:den>
                        <m:r>
                          <a:rPr lang="en-US" sz="3600" i="1">
                            <a:gradFill>
                              <a:gsLst>
                                <a:gs pos="0">
                                  <a:srgbClr val="14CD68"/>
                                </a:gs>
                                <a:gs pos="100000">
                                  <a:srgbClr val="035C7D"/>
                                </a:gs>
                              </a:gsLst>
                              <a:lin scaled="0"/>
                            </a:gra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600">
                    <a:gradFill>
                      <a:gsLst>
                        <a:gs pos="0">
                          <a:srgbClr val="14CD68"/>
                        </a:gs>
                        <a:gs pos="100000">
                          <a:srgbClr val="035C7D"/>
                        </a:gs>
                      </a:gsLst>
                      <a:lin scaled="0"/>
                    </a:gradFill>
                    <a:sym typeface="+mn-ea"/>
                  </a:rPr>
                  <a:t>	</a:t>
                </a:r>
                <a:r>
                  <a:rPr lang="en-US" sz="3600"/>
                  <a:t>	</a:t>
                </a:r>
                <a:endParaRPr lang="en-US" sz="3600"/>
              </a:p>
            </p:txBody>
          </p:sp>
        </mc:Choice>
        <mc:Fallback>
          <p:sp>
            <p:nvSpPr>
              <p:cNvPr id="3" name="Content Placeholder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2375535"/>
                <a:ext cx="10972800" cy="3752215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09600" y="316230"/>
                <a:ext cx="11360785" cy="1101725"/>
              </a:xfrm>
            </p:spPr>
            <p:txBody>
              <a:bodyPr/>
              <a:p>
                <a:r>
                  <a:rPr lang="en-US">
                    <a:solidFill>
                      <a:srgbClr val="FF0000"/>
                    </a:solidFill>
                  </a:rPr>
                  <a:t>Bài 2 :Số thích hợp điền vào trống để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9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>
                    <a:solidFill>
                      <a:srgbClr val="FF0000"/>
                    </a:solidFill>
                  </a:rPr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/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</a:t>
                </a:r>
                <a:endParaRPr lang="en-US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09600" y="316230"/>
                <a:ext cx="11360785" cy="1101725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3290"/>
            <a:ext cx="10972800" cy="3934460"/>
          </a:xfrm>
        </p:spPr>
        <p:txBody>
          <a:bodyPr/>
          <a:p>
            <a:r>
              <a:rPr lang="en-US" sz="3200">
                <a:solidFill>
                  <a:srgbClr val="FF0000"/>
                </a:solidFill>
              </a:rPr>
              <a:t> a/. 5                  	b/4            	c/.3             	d/. 2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" name="Rectangles 3"/>
          <p:cNvSpPr/>
          <p:nvPr/>
        </p:nvSpPr>
        <p:spPr>
          <a:xfrm>
            <a:off x="11582400" y="468630"/>
            <a:ext cx="323215" cy="339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graphicFrame>
        <p:nvGraphicFramePr>
          <p:cNvPr id="10" name="Table 9"/>
          <p:cNvGraphicFramePr/>
          <p:nvPr/>
        </p:nvGraphicFramePr>
        <p:xfrm>
          <a:off x="1698625" y="2367915"/>
          <a:ext cx="9032240" cy="3595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30900"/>
                <a:gridCol w="3101340"/>
              </a:tblGrid>
              <a:tr h="35953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6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Bài 3: Cho hình thoi  có  hai đường chéo 12cm và 6 cm. ( Như hình vẽ). Diện tích hình thoi là : </a:t>
                      </a:r>
                      <a:endParaRPr lang="en-US" sz="3600" b="0">
                        <a:solidFill>
                          <a:srgbClr val="FF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10"/>
          <p:cNvPicPr/>
          <p:nvPr/>
        </p:nvPicPr>
        <p:blipFill>
          <a:blip r:embed="rId1"/>
          <a:stretch>
            <a:fillRect/>
          </a:stretch>
        </p:blipFill>
        <p:spPr>
          <a:xfrm>
            <a:off x="3390900" y="3246120"/>
            <a:ext cx="2295525" cy="257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7199630" y="2269490"/>
            <a:ext cx="4612640" cy="185610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Bài 4 : tính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p>
                <a:r>
                  <a:rPr lang="en-US" sz="3600"/>
                  <a:t>a)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7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/>
                  <a:t> =						b/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/>
                  <a:t> 		</a:t>
                </a:r>
                <a:endParaRPr lang="en-US" sz="3600"/>
              </a:p>
              <a:p>
                <a:endParaRPr lang="en-US" sz="3600"/>
              </a:p>
              <a:p>
                <a:r>
                  <a:rPr lang="en-US" sz="3600"/>
                  <a:t>c/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60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4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/>
                  <a:t> 							d/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12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600"/>
                  <a:t>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600"/>
              </a:p>
            </p:txBody>
          </p:sp>
        </mc:Choice>
        <mc:Fallback>
          <p:sp>
            <p:nvSpPr>
              <p:cNvPr id="3" name="Content Placeholder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b="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88925" y="252730"/>
                <a:ext cx="11549380" cy="2085340"/>
              </a:xfrm>
            </p:spPr>
            <p:txBody>
              <a:bodyPr>
                <a:normAutofit fontScale="90000"/>
              </a:bodyPr>
              <a:p>
                <a:r>
                  <a:rPr lang="en-US"/>
                  <a:t>Bài 3:   Một khu rừng hình bình hành có độ dài đáy là  50 km. Chiều cao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/>
                  <a:t>  độ dài đáy . Tính diện tích của khu rừng đó.</a:t>
                </a:r>
                <a:br>
                  <a:rPr lang="en-US"/>
                </a:br>
                <a:r>
                  <a:rPr lang="en-US"/>
                  <a:t>						Giải</a:t>
                </a:r>
                <a:endParaRPr lang="en-US"/>
              </a:p>
            </p:txBody>
          </p:sp>
        </mc:Choice>
        <mc:Fallback>
          <p:sp>
            <p:nvSpPr>
              <p:cNvPr id="2" name="Title 1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88925" y="252730"/>
                <a:ext cx="11549380" cy="2085340"/>
              </a:xfrm>
              <a:blipFill rotWithShape="1">
                <a:blip r:embed="rId1"/>
                <a:stretch>
                  <a:fillRect t="-14677" b="-1473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sz="5335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Bài ôn tập đến  đây là kết thúc. Chúc các em một ngày thật tốt lành .</a:t>
            </a:r>
            <a:endParaRPr lang="en-US" sz="5335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WPS Presentation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Malgun Gothic</vt:lpstr>
      <vt:lpstr>Times New Roman</vt:lpstr>
      <vt:lpstr>Cambria Math</vt:lpstr>
      <vt:lpstr>Business Cooperate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Thứ năm ngày 20 tháng 5 năm 2021</dc:title>
  <dc:creator/>
  <cp:lastModifiedBy>acer</cp:lastModifiedBy>
  <cp:revision>10</cp:revision>
  <dcterms:created xsi:type="dcterms:W3CDTF">2021-05-18T02:02:24Z</dcterms:created>
  <dcterms:modified xsi:type="dcterms:W3CDTF">2021-05-18T02:32:07Z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1033-11.2.0.10114</vt:lpwstr>
  </property>
</Properties>
</file>